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31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D609E-0D14-4985-9DC2-60F98362E053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D7D06-97A7-4AE9-AA8A-6366E492B1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39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xfrm>
            <a:off x="685801" y="4344988"/>
            <a:ext cx="5486400" cy="4113212"/>
          </a:xfrm>
          <a:noFill/>
        </p:spPr>
        <p:txBody>
          <a:bodyPr wrap="square" lIns="83073" tIns="41537" rIns="83073" bIns="4153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78709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 bwMode="auto">
          <a:xfrm>
            <a:off x="685801" y="4344988"/>
            <a:ext cx="5486400" cy="4113212"/>
          </a:xfrm>
          <a:noFill/>
        </p:spPr>
        <p:txBody>
          <a:bodyPr wrap="square" lIns="83073" tIns="41537" rIns="83073" bIns="4153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074394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 bwMode="auto">
          <a:xfrm>
            <a:off x="685801" y="4344988"/>
            <a:ext cx="5486400" cy="4113212"/>
          </a:xfrm>
          <a:noFill/>
        </p:spPr>
        <p:txBody>
          <a:bodyPr wrap="square" lIns="83073" tIns="41537" rIns="83073" bIns="4153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83645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0BBB-D4EB-487B-A174-D02BF2581D6F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EB09-5693-40AA-8F37-2C869E43E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37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0BBB-D4EB-487B-A174-D02BF2581D6F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EB09-5693-40AA-8F37-2C869E43E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85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0BBB-D4EB-487B-A174-D02BF2581D6F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EB09-5693-40AA-8F37-2C869E43E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18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0BBB-D4EB-487B-A174-D02BF2581D6F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EB09-5693-40AA-8F37-2C869E43E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154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0BBB-D4EB-487B-A174-D02BF2581D6F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EB09-5693-40AA-8F37-2C869E43E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32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0BBB-D4EB-487B-A174-D02BF2581D6F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EB09-5693-40AA-8F37-2C869E43E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24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0BBB-D4EB-487B-A174-D02BF2581D6F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EB09-5693-40AA-8F37-2C869E43E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36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0BBB-D4EB-487B-A174-D02BF2581D6F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EB09-5693-40AA-8F37-2C869E43E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87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0BBB-D4EB-487B-A174-D02BF2581D6F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EB09-5693-40AA-8F37-2C869E43E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37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0BBB-D4EB-487B-A174-D02BF2581D6F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EB09-5693-40AA-8F37-2C869E43E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22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0BBB-D4EB-487B-A174-D02BF2581D6F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EB09-5693-40AA-8F37-2C869E43E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03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F0BBB-D4EB-487B-A174-D02BF2581D6F}" type="datetimeFigureOut">
              <a:rPr lang="en-GB" smtClean="0"/>
              <a:t>29/05/2020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8EB09-5693-40AA-8F37-2C869E43E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79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WordArt 2"/>
          <p:cNvSpPr>
            <a:spLocks noChangeArrowheads="1" noChangeShapeType="1" noTextEdit="1"/>
          </p:cNvSpPr>
          <p:nvPr/>
        </p:nvSpPr>
        <p:spPr bwMode="auto">
          <a:xfrm>
            <a:off x="3062288" y="1763713"/>
            <a:ext cx="434975" cy="107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yourself</a:t>
            </a:r>
          </a:p>
        </p:txBody>
      </p:sp>
      <p:sp>
        <p:nvSpPr>
          <p:cNvPr id="39938" name="WordArt 3"/>
          <p:cNvSpPr>
            <a:spLocks noChangeArrowheads="1" noChangeShapeType="1" noTextEdit="1"/>
          </p:cNvSpPr>
          <p:nvPr/>
        </p:nvSpPr>
        <p:spPr bwMode="auto">
          <a:xfrm>
            <a:off x="4387850" y="3086100"/>
            <a:ext cx="552450" cy="85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achieve this</a:t>
            </a:r>
          </a:p>
        </p:txBody>
      </p:sp>
      <p:grpSp>
        <p:nvGrpSpPr>
          <p:cNvPr id="39939" name="Group 4" descr="The power and control model "/>
          <p:cNvGrpSpPr>
            <a:grpSpLocks/>
          </p:cNvGrpSpPr>
          <p:nvPr/>
        </p:nvGrpSpPr>
        <p:grpSpPr bwMode="auto">
          <a:xfrm>
            <a:off x="1476375" y="0"/>
            <a:ext cx="6583363" cy="6308725"/>
            <a:chOff x="-192" y="-351"/>
            <a:chExt cx="4147" cy="3974"/>
          </a:xfrm>
        </p:grpSpPr>
        <p:sp>
          <p:nvSpPr>
            <p:cNvPr id="39944" name="Oval 5"/>
            <p:cNvSpPr>
              <a:spLocks noChangeArrowheads="1"/>
            </p:cNvSpPr>
            <p:nvPr/>
          </p:nvSpPr>
          <p:spPr bwMode="auto">
            <a:xfrm>
              <a:off x="1483" y="1164"/>
              <a:ext cx="864" cy="86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9945" name="AutoShape 6"/>
            <p:cNvSpPr>
              <a:spLocks noChangeArrowheads="1"/>
            </p:cNvSpPr>
            <p:nvPr/>
          </p:nvSpPr>
          <p:spPr bwMode="auto">
            <a:xfrm>
              <a:off x="-192" y="-351"/>
              <a:ext cx="4147" cy="3974"/>
            </a:xfrm>
            <a:custGeom>
              <a:avLst/>
              <a:gdLst>
                <a:gd name="T0" fmla="*/ 76 w 21600"/>
                <a:gd name="T1" fmla="*/ 0 h 21600"/>
                <a:gd name="T2" fmla="*/ 22 w 21600"/>
                <a:gd name="T3" fmla="*/ 20 h 21600"/>
                <a:gd name="T4" fmla="*/ 0 w 21600"/>
                <a:gd name="T5" fmla="*/ 67 h 21600"/>
                <a:gd name="T6" fmla="*/ 22 w 21600"/>
                <a:gd name="T7" fmla="*/ 115 h 21600"/>
                <a:gd name="T8" fmla="*/ 76 w 21600"/>
                <a:gd name="T9" fmla="*/ 134 h 21600"/>
                <a:gd name="T10" fmla="*/ 131 w 21600"/>
                <a:gd name="T11" fmla="*/ 115 h 21600"/>
                <a:gd name="T12" fmla="*/ 153 w 21600"/>
                <a:gd name="T13" fmla="*/ 67 h 21600"/>
                <a:gd name="T14" fmla="*/ 131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2 w 21600"/>
                <a:gd name="T25" fmla="*/ 3163 h 21600"/>
                <a:gd name="T26" fmla="*/ 18438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401" y="10800"/>
                  </a:moveTo>
                  <a:cubicBezTo>
                    <a:pt x="1401" y="15991"/>
                    <a:pt x="5609" y="20199"/>
                    <a:pt x="10800" y="20199"/>
                  </a:cubicBezTo>
                  <a:cubicBezTo>
                    <a:pt x="15991" y="20199"/>
                    <a:pt x="20199" y="15991"/>
                    <a:pt x="20199" y="10800"/>
                  </a:cubicBezTo>
                  <a:cubicBezTo>
                    <a:pt x="20199" y="5609"/>
                    <a:pt x="15991" y="1401"/>
                    <a:pt x="10800" y="1401"/>
                  </a:cubicBezTo>
                  <a:cubicBezTo>
                    <a:pt x="5609" y="1401"/>
                    <a:pt x="1401" y="5609"/>
                    <a:pt x="1401" y="1080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200">
                  <a:solidFill>
                    <a:srgbClr val="000000"/>
                  </a:solidFill>
                  <a:cs typeface="Times New Roman" pitchFamily="18" charset="0"/>
                </a:rPr>
                <a:t> </a:t>
              </a:r>
            </a:p>
            <a:p>
              <a:pPr algn="ctr" eaLnBrk="0" hangingPunct="0"/>
              <a:endParaRPr lang="en-GB"/>
            </a:p>
          </p:txBody>
        </p:sp>
        <p:sp>
          <p:nvSpPr>
            <p:cNvPr id="39946" name="Line 7"/>
            <p:cNvSpPr>
              <a:spLocks noChangeShapeType="1"/>
            </p:cNvSpPr>
            <p:nvPr/>
          </p:nvSpPr>
          <p:spPr bwMode="auto">
            <a:xfrm>
              <a:off x="1886" y="-70"/>
              <a:ext cx="0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7" name="Line 8"/>
            <p:cNvSpPr>
              <a:spLocks noChangeShapeType="1"/>
            </p:cNvSpPr>
            <p:nvPr/>
          </p:nvSpPr>
          <p:spPr bwMode="auto">
            <a:xfrm flipV="1">
              <a:off x="2347" y="1275"/>
              <a:ext cx="1309" cy="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8" name="Line 9"/>
            <p:cNvSpPr>
              <a:spLocks noChangeShapeType="1"/>
            </p:cNvSpPr>
            <p:nvPr/>
          </p:nvSpPr>
          <p:spPr bwMode="auto">
            <a:xfrm flipH="1">
              <a:off x="2182" y="308"/>
              <a:ext cx="848" cy="9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49" name="Line 10"/>
            <p:cNvSpPr>
              <a:spLocks noChangeShapeType="1"/>
            </p:cNvSpPr>
            <p:nvPr/>
          </p:nvSpPr>
          <p:spPr bwMode="auto">
            <a:xfrm flipH="1" flipV="1">
              <a:off x="718" y="341"/>
              <a:ext cx="880" cy="9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0" name="Line 11"/>
            <p:cNvSpPr>
              <a:spLocks noChangeShapeType="1"/>
            </p:cNvSpPr>
            <p:nvPr/>
          </p:nvSpPr>
          <p:spPr bwMode="auto">
            <a:xfrm flipH="1" flipV="1">
              <a:off x="118" y="1271"/>
              <a:ext cx="1365" cy="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1" name="Line 12"/>
            <p:cNvSpPr>
              <a:spLocks noChangeShapeType="1"/>
            </p:cNvSpPr>
            <p:nvPr/>
          </p:nvSpPr>
          <p:spPr bwMode="auto">
            <a:xfrm>
              <a:off x="2290" y="1797"/>
              <a:ext cx="126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2" name="Line 13"/>
            <p:cNvSpPr>
              <a:spLocks noChangeShapeType="1"/>
            </p:cNvSpPr>
            <p:nvPr/>
          </p:nvSpPr>
          <p:spPr bwMode="auto">
            <a:xfrm>
              <a:off x="2055" y="2031"/>
              <a:ext cx="618" cy="12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3" name="Line 14"/>
            <p:cNvSpPr>
              <a:spLocks noChangeShapeType="1"/>
            </p:cNvSpPr>
            <p:nvPr/>
          </p:nvSpPr>
          <p:spPr bwMode="auto">
            <a:xfrm flipH="1">
              <a:off x="224" y="1797"/>
              <a:ext cx="1317" cy="5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4" name="Line 15"/>
            <p:cNvSpPr>
              <a:spLocks noChangeShapeType="1"/>
            </p:cNvSpPr>
            <p:nvPr/>
          </p:nvSpPr>
          <p:spPr bwMode="auto">
            <a:xfrm flipH="1">
              <a:off x="1195" y="2000"/>
              <a:ext cx="592" cy="12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55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020" y="-168"/>
              <a:ext cx="1728" cy="576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808100"/>
                </a:avLst>
              </a:prstTxWarp>
            </a:bodyPr>
            <a:lstStyle/>
            <a:p>
              <a:pPr algn="ctr"/>
              <a:r>
                <a:rPr lang="en-US" sz="2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VIOLENCE</a:t>
              </a:r>
            </a:p>
          </p:txBody>
        </p:sp>
        <p:sp>
          <p:nvSpPr>
            <p:cNvPr id="39956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1195" y="3237"/>
              <a:ext cx="1382" cy="288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2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VIOLENCE</a:t>
              </a:r>
            </a:p>
          </p:txBody>
        </p:sp>
        <p:sp>
          <p:nvSpPr>
            <p:cNvPr id="39957" name="WordArt 18"/>
            <p:cNvSpPr>
              <a:spLocks noChangeArrowheads="1" noChangeShapeType="1" noTextEdit="1"/>
            </p:cNvSpPr>
            <p:nvPr/>
          </p:nvSpPr>
          <p:spPr bwMode="auto">
            <a:xfrm rot="-2566015">
              <a:off x="295" y="285"/>
              <a:ext cx="696" cy="16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PHYSICAL</a:t>
              </a:r>
            </a:p>
          </p:txBody>
        </p:sp>
        <p:sp>
          <p:nvSpPr>
            <p:cNvPr id="39958" name="WordArt 19"/>
            <p:cNvSpPr>
              <a:spLocks noChangeArrowheads="1" noChangeShapeType="1" noTextEdit="1"/>
            </p:cNvSpPr>
            <p:nvPr/>
          </p:nvSpPr>
          <p:spPr bwMode="auto">
            <a:xfrm rot="2190145">
              <a:off x="2776" y="181"/>
              <a:ext cx="486" cy="144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pPr algn="ctr"/>
              <a:r>
                <a:rPr lang="en-US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SEXUAL</a:t>
              </a:r>
            </a:p>
          </p:txBody>
        </p:sp>
        <p:sp>
          <p:nvSpPr>
            <p:cNvPr id="39959" name="WordArt 20"/>
            <p:cNvSpPr>
              <a:spLocks noChangeArrowheads="1" noChangeShapeType="1" noTextEdit="1"/>
            </p:cNvSpPr>
            <p:nvPr/>
          </p:nvSpPr>
          <p:spPr bwMode="auto">
            <a:xfrm rot="-2566015">
              <a:off x="2923" y="2949"/>
              <a:ext cx="486" cy="144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SEXUAL</a:t>
              </a:r>
            </a:p>
          </p:txBody>
        </p:sp>
        <p:sp>
          <p:nvSpPr>
            <p:cNvPr id="39960" name="WordArt 21"/>
            <p:cNvSpPr>
              <a:spLocks noChangeArrowheads="1" noChangeShapeType="1" noTextEdit="1"/>
            </p:cNvSpPr>
            <p:nvPr/>
          </p:nvSpPr>
          <p:spPr bwMode="auto">
            <a:xfrm rot="2544089">
              <a:off x="158" y="2834"/>
              <a:ext cx="696" cy="162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PHYSICAL</a:t>
              </a:r>
            </a:p>
          </p:txBody>
        </p:sp>
        <p:sp>
          <p:nvSpPr>
            <p:cNvPr id="39961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598" y="1336"/>
              <a:ext cx="600" cy="5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POWER</a:t>
              </a:r>
            </a:p>
            <a:p>
              <a:pPr algn="ctr"/>
              <a:r>
                <a:rPr lang="en-US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AND</a:t>
              </a:r>
            </a:p>
            <a:p>
              <a:pPr algn="ctr"/>
              <a:r>
                <a:rPr lang="en-US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CONTROL</a:t>
              </a:r>
            </a:p>
          </p:txBody>
        </p:sp>
        <p:sp>
          <p:nvSpPr>
            <p:cNvPr id="39962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907" y="382"/>
              <a:ext cx="866" cy="70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making threats to hurt her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scaring her by using looks, 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actions or gestures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smashing things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destroying her property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abusing pets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displaying weapons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threatening to 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leave or kill</a:t>
              </a:r>
            </a:p>
          </p:txBody>
        </p:sp>
        <p:sp>
          <p:nvSpPr>
            <p:cNvPr id="39963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1929" y="17"/>
              <a:ext cx="600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THREATS,</a:t>
              </a:r>
            </a:p>
            <a:p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COERCION &amp;</a:t>
              </a:r>
            </a:p>
            <a:p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INTIMIDATION</a:t>
              </a:r>
            </a:p>
          </p:txBody>
        </p:sp>
        <p:sp>
          <p:nvSpPr>
            <p:cNvPr id="39964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2773" y="655"/>
              <a:ext cx="547" cy="20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EMOTIONAL</a:t>
              </a:r>
            </a:p>
            <a:p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ABUSE</a:t>
              </a:r>
            </a:p>
          </p:txBody>
        </p:sp>
        <p:sp>
          <p:nvSpPr>
            <p:cNvPr id="39965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477" y="952"/>
              <a:ext cx="1072" cy="47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putting her down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making her feel bad about herself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calling her names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making her think she's crazy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playing mind-games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humiliating her</a:t>
              </a:r>
            </a:p>
          </p:txBody>
        </p:sp>
        <p:sp>
          <p:nvSpPr>
            <p:cNvPr id="39966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2705" y="1453"/>
              <a:ext cx="948" cy="1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ISOLATION &amp; ACTING</a:t>
              </a:r>
            </a:p>
            <a:p>
              <a:pPr algn="ctr"/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JEALOUS</a:t>
              </a:r>
            </a:p>
          </p:txBody>
        </p:sp>
        <p:sp>
          <p:nvSpPr>
            <p:cNvPr id="39967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2385" y="1636"/>
              <a:ext cx="1231" cy="2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controlling what she does, who she sees,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what she reads, where she goes  * limiting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or discouraging her outside involvement 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    * using threats or abuse to others to</a:t>
              </a:r>
            </a:p>
          </p:txBody>
        </p:sp>
        <p:sp>
          <p:nvSpPr>
            <p:cNvPr id="39968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2018" y="1975"/>
              <a:ext cx="822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MINIMISING, </a:t>
              </a:r>
            </a:p>
            <a:p>
              <a:pPr algn="ctr"/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  DENYING, LYING,</a:t>
              </a:r>
            </a:p>
            <a:p>
              <a:pPr algn="ctr"/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     BLAMING</a:t>
              </a:r>
            </a:p>
          </p:txBody>
        </p:sp>
        <p:sp>
          <p:nvSpPr>
            <p:cNvPr id="39969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2220" y="2287"/>
              <a:ext cx="1166" cy="3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blaming her for your problems or for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your abuse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 * making light of the abuse  * making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     light of the effects of your abuse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     * saying the abuse didn't happen</a:t>
              </a:r>
            </a:p>
          </p:txBody>
        </p:sp>
        <p:sp>
          <p:nvSpPr>
            <p:cNvPr id="39970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2419" y="2653"/>
              <a:ext cx="756" cy="1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making her feel crazy by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 lying to her</a:t>
              </a:r>
            </a:p>
          </p:txBody>
        </p:sp>
        <p:sp>
          <p:nvSpPr>
            <p:cNvPr id="39971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709" y="2109"/>
              <a:ext cx="412" cy="1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USING</a:t>
              </a:r>
            </a:p>
            <a:p>
              <a:pPr algn="ctr"/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CHILDREN</a:t>
              </a:r>
            </a:p>
          </p:txBody>
        </p:sp>
        <p:sp>
          <p:nvSpPr>
            <p:cNvPr id="39972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1422" y="2317"/>
              <a:ext cx="1014" cy="5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encouraging the</a:t>
              </a:r>
            </a:p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children to take sides</a:t>
              </a:r>
            </a:p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making her feel guilty</a:t>
              </a:r>
            </a:p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about the children * using</a:t>
              </a:r>
            </a:p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child contact to harass her</a:t>
              </a:r>
            </a:p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using contact/custody cases</a:t>
              </a:r>
            </a:p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to continue your argument with her</a:t>
              </a:r>
            </a:p>
          </p:txBody>
        </p:sp>
        <p:sp>
          <p:nvSpPr>
            <p:cNvPr id="39973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1375" y="2903"/>
              <a:ext cx="1116" cy="1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using children to relay messages</a:t>
              </a:r>
            </a:p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threatening to take trhe childen away</a:t>
              </a:r>
            </a:p>
          </p:txBody>
        </p:sp>
        <p:sp>
          <p:nvSpPr>
            <p:cNvPr id="39974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1261" y="1961"/>
              <a:ext cx="384" cy="21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SEXUAL</a:t>
              </a:r>
            </a:p>
            <a:p>
              <a:pPr algn="ctr"/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 ABUSE</a:t>
              </a:r>
            </a:p>
          </p:txBody>
        </p:sp>
        <p:sp>
          <p:nvSpPr>
            <p:cNvPr id="39975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283" y="2261"/>
              <a:ext cx="1308" cy="4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forcing her to watch, take</a:t>
              </a:r>
            </a:p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part in, or be subject to any sexual act</a:t>
              </a:r>
            </a:p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coercing her into sexual acts * using</a:t>
              </a:r>
            </a:p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sulks or punishments if she refuses</a:t>
              </a:r>
            </a:p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sex *using sexual put-downs or</a:t>
              </a:r>
            </a:p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sexual humiliation</a:t>
              </a:r>
            </a:p>
          </p:txBody>
        </p:sp>
        <p:sp>
          <p:nvSpPr>
            <p:cNvPr id="39976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478" y="2705"/>
              <a:ext cx="954" cy="7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using sexual 'double standards'</a:t>
              </a:r>
            </a:p>
          </p:txBody>
        </p:sp>
        <p:sp>
          <p:nvSpPr>
            <p:cNvPr id="39977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124" y="1385"/>
              <a:ext cx="870" cy="2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ABUSING</a:t>
              </a:r>
            </a:p>
            <a:p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MALE PRIVILEGE &amp;</a:t>
              </a:r>
            </a:p>
            <a:p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ECONOMIC ABUSE</a:t>
              </a:r>
            </a:p>
          </p:txBody>
        </p:sp>
        <p:sp>
          <p:nvSpPr>
            <p:cNvPr id="39978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100" y="1673"/>
              <a:ext cx="1398" cy="3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treating her like a servant * making all the big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decisions * denying her access to or knowledge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about the family income * making her ask 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for or be grateful for money </a:t>
              </a:r>
            </a:p>
          </p:txBody>
        </p:sp>
        <p:sp>
          <p:nvSpPr>
            <p:cNvPr id="39979" name="WordArt 40"/>
            <p:cNvSpPr>
              <a:spLocks noChangeArrowheads="1" noChangeShapeType="1" noTextEdit="1"/>
            </p:cNvSpPr>
            <p:nvPr/>
          </p:nvSpPr>
          <p:spPr bwMode="auto">
            <a:xfrm>
              <a:off x="133" y="1982"/>
              <a:ext cx="864" cy="27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preventing her from working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outside the home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 * redefining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  her role</a:t>
              </a:r>
            </a:p>
          </p:txBody>
        </p:sp>
        <p:sp>
          <p:nvSpPr>
            <p:cNvPr id="39980" name="WordArt 41"/>
            <p:cNvSpPr>
              <a:spLocks noChangeArrowheads="1" noChangeShapeType="1" noTextEdit="1"/>
            </p:cNvSpPr>
            <p:nvPr/>
          </p:nvSpPr>
          <p:spPr bwMode="auto">
            <a:xfrm>
              <a:off x="478" y="591"/>
              <a:ext cx="510" cy="2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BLOCKING </a:t>
              </a:r>
            </a:p>
            <a:p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WOMEN'S</a:t>
              </a:r>
            </a:p>
            <a:p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ANGER</a:t>
              </a:r>
            </a:p>
          </p:txBody>
        </p:sp>
        <p:sp>
          <p:nvSpPr>
            <p:cNvPr id="39981" name="WordArt 42"/>
            <p:cNvSpPr>
              <a:spLocks noChangeArrowheads="1" noChangeShapeType="1" noTextEdit="1"/>
            </p:cNvSpPr>
            <p:nvPr/>
          </p:nvSpPr>
          <p:spPr bwMode="auto">
            <a:xfrm>
              <a:off x="185" y="911"/>
              <a:ext cx="1128" cy="32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   * using threats and intimidation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  to silence her  * not listening to her 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* interrupting her * ignoring her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mocking her concern * making her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feel mad, bad or sick for feeling angry</a:t>
              </a:r>
            </a:p>
          </p:txBody>
        </p:sp>
        <p:sp>
          <p:nvSpPr>
            <p:cNvPr id="39982" name="WordArt 43"/>
            <p:cNvSpPr>
              <a:spLocks noChangeArrowheads="1" noChangeShapeType="1" noTextEdit="1"/>
            </p:cNvSpPr>
            <p:nvPr/>
          </p:nvSpPr>
          <p:spPr bwMode="auto">
            <a:xfrm>
              <a:off x="140" y="1239"/>
              <a:ext cx="1434" cy="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coming back with constant counter-accusations</a:t>
              </a:r>
            </a:p>
          </p:txBody>
        </p:sp>
        <p:sp>
          <p:nvSpPr>
            <p:cNvPr id="39983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1200" y="19"/>
              <a:ext cx="642" cy="3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r"/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CHASING,</a:t>
              </a:r>
            </a:p>
            <a:p>
              <a:pPr algn="r"/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HARASSING &amp;</a:t>
              </a:r>
            </a:p>
            <a:p>
              <a:pPr algn="r"/>
              <a:r>
                <a:rPr lang="en-US" sz="12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STALKING</a:t>
              </a:r>
            </a:p>
          </p:txBody>
        </p:sp>
        <p:sp>
          <p:nvSpPr>
            <p:cNvPr id="39984" name="WordArt 45"/>
            <p:cNvSpPr>
              <a:spLocks noChangeArrowheads="1" noChangeShapeType="1" noTextEdit="1"/>
            </p:cNvSpPr>
            <p:nvPr/>
          </p:nvSpPr>
          <p:spPr bwMode="auto">
            <a:xfrm>
              <a:off x="767" y="383"/>
              <a:ext cx="1092" cy="55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* contacting her at times or in places</a:t>
              </a:r>
            </a:p>
            <a:p>
              <a:pPr algn="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where it's not welcome * not letting</a:t>
              </a:r>
            </a:p>
            <a:p>
              <a:pPr algn="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her leave the argument or</a:t>
              </a:r>
            </a:p>
            <a:p>
              <a:pPr algn="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relationship * using finances</a:t>
              </a:r>
            </a:p>
            <a:p>
              <a:pPr algn="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or kids as excuses to</a:t>
              </a:r>
            </a:p>
            <a:p>
              <a:pPr algn="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make unwelcome</a:t>
              </a:r>
            </a:p>
            <a:p>
              <a:pPr algn="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contact * using</a:t>
              </a:r>
            </a:p>
          </p:txBody>
        </p:sp>
        <p:sp>
          <p:nvSpPr>
            <p:cNvPr id="39985" name="WordArt 46"/>
            <p:cNvSpPr>
              <a:spLocks noChangeArrowheads="1" noChangeShapeType="1" noTextEdit="1"/>
            </p:cNvSpPr>
            <p:nvPr/>
          </p:nvSpPr>
          <p:spPr bwMode="auto">
            <a:xfrm>
              <a:off x="1436" y="951"/>
              <a:ext cx="426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others to make</a:t>
              </a:r>
            </a:p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unwelcome</a:t>
              </a:r>
            </a:p>
            <a:p>
              <a:pPr algn="ctr"/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contact</a:t>
              </a:r>
            </a:p>
          </p:txBody>
        </p:sp>
      </p:grpSp>
      <p:sp>
        <p:nvSpPr>
          <p:cNvPr id="39940" name="Text Box 47" descr="The Duluth power and control model of an abusive relationship"/>
          <p:cNvSpPr txBox="1"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bIns="0"/>
          <a:lstStyle/>
          <a:p>
            <a:pPr algn="ctr"/>
            <a:r>
              <a:rPr lang="en-GB" sz="2400" b="1" dirty="0">
                <a:cs typeface="Times New Roman" pitchFamily="18" charset="0"/>
              </a:rPr>
              <a:t>The </a:t>
            </a:r>
            <a:r>
              <a:rPr lang="en-GB" sz="2400" b="1" dirty="0" smtClean="0">
                <a:cs typeface="Times New Roman" pitchFamily="18" charset="0"/>
              </a:rPr>
              <a:t>(Duluth) </a:t>
            </a:r>
            <a:r>
              <a:rPr lang="en-GB" sz="2400" b="1" dirty="0" err="1" smtClean="0">
                <a:cs typeface="Times New Roman" pitchFamily="18" charset="0"/>
              </a:rPr>
              <a:t>power&amp;control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en-GB" sz="2400" b="1" dirty="0">
                <a:cs typeface="Times New Roman" pitchFamily="18" charset="0"/>
              </a:rPr>
              <a:t>model of an abusive relationship</a:t>
            </a:r>
          </a:p>
          <a:p>
            <a:pPr algn="ctr" eaLnBrk="0" hangingPunct="0"/>
            <a:endParaRPr lang="en-GB" sz="2600" dirty="0"/>
          </a:p>
        </p:txBody>
      </p:sp>
      <p:sp>
        <p:nvSpPr>
          <p:cNvPr id="39941" name="Rectangle 48"/>
          <p:cNvSpPr>
            <a:spLocks noChangeArrowheads="1"/>
          </p:cNvSpPr>
          <p:nvPr/>
        </p:nvSpPr>
        <p:spPr bwMode="auto">
          <a:xfrm>
            <a:off x="296863" y="-781050"/>
            <a:ext cx="9144000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>
                <a:solidFill>
                  <a:srgbClr val="000000"/>
                </a:solidFill>
                <a:cs typeface="Arial" charset="0"/>
              </a:rPr>
              <a:t> </a:t>
            </a:r>
            <a:endParaRPr lang="en-GB" sz="120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en-GB" sz="1100">
                <a:cs typeface="Arial" charset="0"/>
              </a:rPr>
              <a:t> </a:t>
            </a:r>
            <a:endParaRPr lang="en-GB" sz="1100">
              <a:cs typeface="Times New Roman" pitchFamily="18" charset="0"/>
            </a:endParaRPr>
          </a:p>
          <a:p>
            <a:pPr algn="ctr" eaLnBrk="0" hangingPunct="0"/>
            <a:endParaRPr lang="en-GB"/>
          </a:p>
        </p:txBody>
      </p:sp>
      <p:sp>
        <p:nvSpPr>
          <p:cNvPr id="39942" name="Rectangle 49"/>
          <p:cNvSpPr>
            <a:spLocks noChangeArrowheads="1"/>
          </p:cNvSpPr>
          <p:nvPr/>
        </p:nvSpPr>
        <p:spPr bwMode="auto">
          <a:xfrm>
            <a:off x="323850" y="-747713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>
                <a:solidFill>
                  <a:srgbClr val="000000"/>
                </a:solidFill>
                <a:cs typeface="Arial" charset="0"/>
              </a:rPr>
              <a:t>					</a:t>
            </a:r>
            <a:endParaRPr lang="en-GB" sz="1200">
              <a:solidFill>
                <a:srgbClr val="000000"/>
              </a:solidFill>
              <a:cs typeface="Times New Roman" pitchFamily="18" charset="0"/>
            </a:endParaRPr>
          </a:p>
          <a:p>
            <a:pPr algn="ctr" eaLnBrk="0" hangingPunct="0"/>
            <a:endParaRPr lang="en-GB"/>
          </a:p>
        </p:txBody>
      </p:sp>
      <p:sp>
        <p:nvSpPr>
          <p:cNvPr id="39943" name="Rectangle 50"/>
          <p:cNvSpPr>
            <a:spLocks noChangeArrowheads="1"/>
          </p:cNvSpPr>
          <p:nvPr/>
        </p:nvSpPr>
        <p:spPr bwMode="auto">
          <a:xfrm>
            <a:off x="296863" y="7089775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200">
                <a:cs typeface="Times New Roman" pitchFamily="18" charset="0"/>
              </a:rPr>
              <a:t/>
            </a:r>
            <a:br>
              <a:rPr lang="en-GB" sz="1200">
                <a:cs typeface="Times New Roman" pitchFamily="18" charset="0"/>
              </a:rPr>
            </a:br>
            <a:endParaRPr lang="en-GB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99247-84D4-4E62-9902-2875E135F50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52" name="Picture 51" descr="Respect_Logo_small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297319"/>
            <a:ext cx="1085850" cy="361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330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2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bIns="0"/>
          <a:lstStyle/>
          <a:p>
            <a:pPr algn="ctr"/>
            <a:r>
              <a:rPr lang="en-GB" sz="2600" b="1">
                <a:cs typeface="Times New Roman" pitchFamily="18" charset="0"/>
              </a:rPr>
              <a:t>Violence supported through social &amp; cultural structures</a:t>
            </a:r>
          </a:p>
          <a:p>
            <a:pPr eaLnBrk="0" hangingPunct="0"/>
            <a:endParaRPr lang="en-GB"/>
          </a:p>
        </p:txBody>
      </p:sp>
      <p:grpSp>
        <p:nvGrpSpPr>
          <p:cNvPr id="41986" name="Group 3" descr="Violence supported through social and cultural structures"/>
          <p:cNvGrpSpPr>
            <a:grpSpLocks/>
          </p:cNvGrpSpPr>
          <p:nvPr/>
        </p:nvGrpSpPr>
        <p:grpSpPr bwMode="auto">
          <a:xfrm>
            <a:off x="1258888" y="331788"/>
            <a:ext cx="6192837" cy="5976937"/>
            <a:chOff x="431" y="0"/>
            <a:chExt cx="4452" cy="4428"/>
          </a:xfrm>
        </p:grpSpPr>
        <p:grpSp>
          <p:nvGrpSpPr>
            <p:cNvPr id="41989" name="Group 4"/>
            <p:cNvGrpSpPr>
              <a:grpSpLocks/>
            </p:cNvGrpSpPr>
            <p:nvPr/>
          </p:nvGrpSpPr>
          <p:grpSpPr bwMode="auto">
            <a:xfrm>
              <a:off x="1043" y="656"/>
              <a:ext cx="3228" cy="3228"/>
              <a:chOff x="398" y="3771"/>
              <a:chExt cx="3228" cy="3228"/>
            </a:xfrm>
          </p:grpSpPr>
          <p:sp>
            <p:nvSpPr>
              <p:cNvPr id="42015" name="AutoShape 5"/>
              <p:cNvSpPr>
                <a:spLocks noChangeArrowheads="1"/>
              </p:cNvSpPr>
              <p:nvPr/>
            </p:nvSpPr>
            <p:spPr bwMode="auto">
              <a:xfrm>
                <a:off x="398" y="3771"/>
                <a:ext cx="3228" cy="3228"/>
              </a:xfrm>
              <a:custGeom>
                <a:avLst/>
                <a:gdLst>
                  <a:gd name="T0" fmla="*/ 36 w 21600"/>
                  <a:gd name="T1" fmla="*/ 0 h 21600"/>
                  <a:gd name="T2" fmla="*/ 11 w 21600"/>
                  <a:gd name="T3" fmla="*/ 11 h 21600"/>
                  <a:gd name="T4" fmla="*/ 0 w 21600"/>
                  <a:gd name="T5" fmla="*/ 36 h 21600"/>
                  <a:gd name="T6" fmla="*/ 11 w 21600"/>
                  <a:gd name="T7" fmla="*/ 62 h 21600"/>
                  <a:gd name="T8" fmla="*/ 36 w 21600"/>
                  <a:gd name="T9" fmla="*/ 72 h 21600"/>
                  <a:gd name="T10" fmla="*/ 62 w 21600"/>
                  <a:gd name="T11" fmla="*/ 62 h 21600"/>
                  <a:gd name="T12" fmla="*/ 72 w 21600"/>
                  <a:gd name="T13" fmla="*/ 36 h 21600"/>
                  <a:gd name="T14" fmla="*/ 62 w 21600"/>
                  <a:gd name="T15" fmla="*/ 11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5 w 21600"/>
                  <a:gd name="T25" fmla="*/ 3165 h 21600"/>
                  <a:gd name="T26" fmla="*/ 18435 w 21600"/>
                  <a:gd name="T27" fmla="*/ 18435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386" y="10800"/>
                    </a:moveTo>
                    <a:cubicBezTo>
                      <a:pt x="1386" y="15999"/>
                      <a:pt x="5601" y="20214"/>
                      <a:pt x="10800" y="20214"/>
                    </a:cubicBezTo>
                    <a:cubicBezTo>
                      <a:pt x="15999" y="20214"/>
                      <a:pt x="20214" y="15999"/>
                      <a:pt x="20214" y="10800"/>
                    </a:cubicBezTo>
                    <a:cubicBezTo>
                      <a:pt x="20214" y="5601"/>
                      <a:pt x="15999" y="1386"/>
                      <a:pt x="10800" y="1386"/>
                    </a:cubicBezTo>
                    <a:cubicBezTo>
                      <a:pt x="5601" y="1386"/>
                      <a:pt x="1386" y="5601"/>
                      <a:pt x="1386" y="108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6" name="Oval 6"/>
              <p:cNvSpPr>
                <a:spLocks noChangeArrowheads="1"/>
              </p:cNvSpPr>
              <p:nvPr/>
            </p:nvSpPr>
            <p:spPr bwMode="auto">
              <a:xfrm>
                <a:off x="1660" y="5065"/>
                <a:ext cx="600" cy="60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017" name="WordArt 7"/>
              <p:cNvSpPr>
                <a:spLocks noChangeArrowheads="1" noChangeShapeType="1" noTextEdit="1"/>
              </p:cNvSpPr>
              <p:nvPr/>
            </p:nvSpPr>
            <p:spPr bwMode="auto">
              <a:xfrm rot="-2896617">
                <a:off x="936" y="4581"/>
                <a:ext cx="1152" cy="811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3862516"/>
                  </a:avLst>
                </a:prstTxWarp>
              </a:bodyPr>
              <a:lstStyle/>
              <a:p>
                <a:pPr algn="ctr"/>
                <a:r>
                  <a:rPr lang="en-US" sz="1600" kern="10" spc="-8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physical</a:t>
                </a:r>
              </a:p>
            </p:txBody>
          </p:sp>
          <p:sp>
            <p:nvSpPr>
              <p:cNvPr id="42018" name="WordArt 8"/>
              <p:cNvSpPr>
                <a:spLocks noChangeArrowheads="1" noChangeShapeType="1" noTextEdit="1"/>
              </p:cNvSpPr>
              <p:nvPr/>
            </p:nvSpPr>
            <p:spPr bwMode="auto">
              <a:xfrm rot="2995081">
                <a:off x="1898" y="4577"/>
                <a:ext cx="984" cy="811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4122132"/>
                  </a:avLst>
                </a:prstTxWarp>
              </a:bodyPr>
              <a:lstStyle/>
              <a:p>
                <a:pPr algn="ctr"/>
                <a:r>
                  <a:rPr lang="en-US" sz="1600" kern="10" spc="-8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sexual</a:t>
                </a:r>
              </a:p>
            </p:txBody>
          </p:sp>
        </p:grpSp>
        <p:grpSp>
          <p:nvGrpSpPr>
            <p:cNvPr id="41990" name="Group 9"/>
            <p:cNvGrpSpPr>
              <a:grpSpLocks/>
            </p:cNvGrpSpPr>
            <p:nvPr/>
          </p:nvGrpSpPr>
          <p:grpSpPr bwMode="auto">
            <a:xfrm>
              <a:off x="431" y="0"/>
              <a:ext cx="4452" cy="4428"/>
              <a:chOff x="-276" y="3145"/>
              <a:chExt cx="4452" cy="4428"/>
            </a:xfrm>
          </p:grpSpPr>
          <p:sp>
            <p:nvSpPr>
              <p:cNvPr id="41991" name="AutoShape 10"/>
              <p:cNvSpPr>
                <a:spLocks noChangeArrowheads="1"/>
              </p:cNvSpPr>
              <p:nvPr/>
            </p:nvSpPr>
            <p:spPr bwMode="auto">
              <a:xfrm>
                <a:off x="-276" y="3145"/>
                <a:ext cx="4452" cy="4428"/>
              </a:xfrm>
              <a:custGeom>
                <a:avLst/>
                <a:gdLst>
                  <a:gd name="T0" fmla="*/ 95 w 21600"/>
                  <a:gd name="T1" fmla="*/ 0 h 21600"/>
                  <a:gd name="T2" fmla="*/ 28 w 21600"/>
                  <a:gd name="T3" fmla="*/ 27 h 21600"/>
                  <a:gd name="T4" fmla="*/ 0 w 21600"/>
                  <a:gd name="T5" fmla="*/ 93 h 21600"/>
                  <a:gd name="T6" fmla="*/ 28 w 21600"/>
                  <a:gd name="T7" fmla="*/ 159 h 21600"/>
                  <a:gd name="T8" fmla="*/ 95 w 21600"/>
                  <a:gd name="T9" fmla="*/ 186 h 21600"/>
                  <a:gd name="T10" fmla="*/ 161 w 21600"/>
                  <a:gd name="T11" fmla="*/ 159 h 21600"/>
                  <a:gd name="T12" fmla="*/ 189 w 21600"/>
                  <a:gd name="T13" fmla="*/ 93 h 21600"/>
                  <a:gd name="T14" fmla="*/ 161 w 21600"/>
                  <a:gd name="T15" fmla="*/ 27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3 w 21600"/>
                  <a:gd name="T25" fmla="*/ 3161 h 21600"/>
                  <a:gd name="T26" fmla="*/ 18437 w 21600"/>
                  <a:gd name="T27" fmla="*/ 18439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209" y="10800"/>
                    </a:moveTo>
                    <a:cubicBezTo>
                      <a:pt x="1209" y="16097"/>
                      <a:pt x="5503" y="20391"/>
                      <a:pt x="10800" y="20391"/>
                    </a:cubicBezTo>
                    <a:cubicBezTo>
                      <a:pt x="16097" y="20391"/>
                      <a:pt x="20391" y="16097"/>
                      <a:pt x="20391" y="10800"/>
                    </a:cubicBezTo>
                    <a:cubicBezTo>
                      <a:pt x="20391" y="5503"/>
                      <a:pt x="16097" y="1209"/>
                      <a:pt x="10800" y="1209"/>
                    </a:cubicBezTo>
                    <a:cubicBezTo>
                      <a:pt x="5503" y="1209"/>
                      <a:pt x="1209" y="5503"/>
                      <a:pt x="1209" y="108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2" name="WordArt 11"/>
              <p:cNvSpPr>
                <a:spLocks noChangeArrowheads="1" noChangeShapeType="1" noTextEdit="1"/>
              </p:cNvSpPr>
              <p:nvPr/>
            </p:nvSpPr>
            <p:spPr bwMode="auto">
              <a:xfrm rot="-6994375" flipH="1" flipV="1">
                <a:off x="96" y="5153"/>
                <a:ext cx="2019" cy="1203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Down">
                  <a:avLst>
                    <a:gd name="adj" fmla="val 1351280"/>
                  </a:avLst>
                </a:prstTxWarp>
              </a:bodyPr>
              <a:lstStyle/>
              <a:p>
                <a:pPr algn="ctr"/>
                <a:r>
                  <a:rPr lang="en-US" sz="1600" kern="10" dirty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   social </a:t>
                </a:r>
                <a:r>
                  <a:rPr lang="en-US" sz="16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services  government</a:t>
                </a:r>
              </a:p>
            </p:txBody>
          </p:sp>
          <p:sp>
            <p:nvSpPr>
              <p:cNvPr id="41993" name="WordArt 12"/>
              <p:cNvSpPr>
                <a:spLocks noChangeArrowheads="1" noChangeShapeType="1" noTextEdit="1"/>
              </p:cNvSpPr>
              <p:nvPr/>
            </p:nvSpPr>
            <p:spPr bwMode="auto">
              <a:xfrm rot="193978">
                <a:off x="1050" y="3877"/>
                <a:ext cx="1844" cy="926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1879404"/>
                  </a:avLst>
                </a:prstTxWarp>
              </a:bodyPr>
              <a:lstStyle/>
              <a:p>
                <a:pPr algn="ctr"/>
                <a:r>
                  <a:rPr lang="en-US" sz="20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INSTITUTIONS</a:t>
                </a:r>
              </a:p>
            </p:txBody>
          </p:sp>
          <p:sp>
            <p:nvSpPr>
              <p:cNvPr id="41994" name="WordArt 13"/>
              <p:cNvSpPr>
                <a:spLocks noChangeArrowheads="1" noChangeShapeType="1" noTextEdit="1"/>
              </p:cNvSpPr>
              <p:nvPr/>
            </p:nvSpPr>
            <p:spPr bwMode="auto">
              <a:xfrm rot="3748905">
                <a:off x="1384" y="4189"/>
                <a:ext cx="2250" cy="1694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3675476"/>
                  </a:avLst>
                </a:prstTxWarp>
              </a:bodyPr>
              <a:lstStyle/>
              <a:p>
                <a:pPr algn="ctr"/>
                <a:r>
                  <a:rPr lang="en-US" sz="1600" kern="10" spc="-80" dirty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      education   medicine</a:t>
                </a:r>
                <a:endParaRPr lang="en-US" sz="1600" kern="10" spc="-8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endParaRPr>
              </a:p>
            </p:txBody>
          </p:sp>
          <p:grpSp>
            <p:nvGrpSpPr>
              <p:cNvPr id="41995" name="Group 14"/>
              <p:cNvGrpSpPr>
                <a:grpSpLocks/>
              </p:cNvGrpSpPr>
              <p:nvPr/>
            </p:nvGrpSpPr>
            <p:grpSpPr bwMode="auto">
              <a:xfrm>
                <a:off x="53" y="3281"/>
                <a:ext cx="3786" cy="4292"/>
                <a:chOff x="91" y="3281"/>
                <a:chExt cx="3786" cy="4292"/>
              </a:xfrm>
            </p:grpSpPr>
            <p:sp>
              <p:nvSpPr>
                <p:cNvPr id="42000" name="AutoShape 15"/>
                <p:cNvSpPr>
                  <a:spLocks noChangeArrowheads="1"/>
                </p:cNvSpPr>
                <p:nvPr/>
              </p:nvSpPr>
              <p:spPr bwMode="auto">
                <a:xfrm>
                  <a:off x="858" y="4285"/>
                  <a:ext cx="2188" cy="2124"/>
                </a:xfrm>
                <a:custGeom>
                  <a:avLst/>
                  <a:gdLst>
                    <a:gd name="T0" fmla="*/ 11 w 21600"/>
                    <a:gd name="T1" fmla="*/ 0 h 21600"/>
                    <a:gd name="T2" fmla="*/ 3 w 21600"/>
                    <a:gd name="T3" fmla="*/ 3 h 21600"/>
                    <a:gd name="T4" fmla="*/ 0 w 21600"/>
                    <a:gd name="T5" fmla="*/ 10 h 21600"/>
                    <a:gd name="T6" fmla="*/ 3 w 21600"/>
                    <a:gd name="T7" fmla="*/ 18 h 21600"/>
                    <a:gd name="T8" fmla="*/ 11 w 21600"/>
                    <a:gd name="T9" fmla="*/ 21 h 21600"/>
                    <a:gd name="T10" fmla="*/ 19 w 21600"/>
                    <a:gd name="T11" fmla="*/ 18 h 21600"/>
                    <a:gd name="T12" fmla="*/ 22 w 21600"/>
                    <a:gd name="T13" fmla="*/ 10 h 21600"/>
                    <a:gd name="T14" fmla="*/ 19 w 21600"/>
                    <a:gd name="T15" fmla="*/ 3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3159 w 21600"/>
                    <a:gd name="T25" fmla="*/ 3163 h 21600"/>
                    <a:gd name="T26" fmla="*/ 18441 w 21600"/>
                    <a:gd name="T27" fmla="*/ 18437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1781" y="10800"/>
                      </a:moveTo>
                      <a:cubicBezTo>
                        <a:pt x="1781" y="15781"/>
                        <a:pt x="5819" y="19819"/>
                        <a:pt x="10800" y="19819"/>
                      </a:cubicBezTo>
                      <a:cubicBezTo>
                        <a:pt x="15781" y="19819"/>
                        <a:pt x="19819" y="15781"/>
                        <a:pt x="19819" y="10800"/>
                      </a:cubicBezTo>
                      <a:cubicBezTo>
                        <a:pt x="19819" y="5819"/>
                        <a:pt x="15781" y="1781"/>
                        <a:pt x="10800" y="1781"/>
                      </a:cubicBezTo>
                      <a:cubicBezTo>
                        <a:pt x="5819" y="1781"/>
                        <a:pt x="1781" y="5819"/>
                        <a:pt x="1781" y="10800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1" name="Line 16"/>
                <p:cNvSpPr>
                  <a:spLocks noChangeShapeType="1"/>
                </p:cNvSpPr>
                <p:nvPr/>
              </p:nvSpPr>
              <p:spPr bwMode="auto">
                <a:xfrm>
                  <a:off x="1948" y="4465"/>
                  <a:ext cx="0" cy="177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2" name="Line 17"/>
                <p:cNvSpPr>
                  <a:spLocks noChangeShapeType="1"/>
                </p:cNvSpPr>
                <p:nvPr/>
              </p:nvSpPr>
              <p:spPr bwMode="auto">
                <a:xfrm rot="-5400000">
                  <a:off x="1956" y="4441"/>
                  <a:ext cx="0" cy="182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3" name="Line 18"/>
                <p:cNvSpPr>
                  <a:spLocks noChangeShapeType="1"/>
                </p:cNvSpPr>
                <p:nvPr/>
              </p:nvSpPr>
              <p:spPr bwMode="auto">
                <a:xfrm>
                  <a:off x="1300" y="4713"/>
                  <a:ext cx="1296" cy="12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4" name="Line 19"/>
                <p:cNvSpPr>
                  <a:spLocks noChangeShapeType="1"/>
                </p:cNvSpPr>
                <p:nvPr/>
              </p:nvSpPr>
              <p:spPr bwMode="auto">
                <a:xfrm rot="-5400000">
                  <a:off x="1308" y="4705"/>
                  <a:ext cx="1320" cy="131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05" name="WordArt 2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734" y="5197"/>
                  <a:ext cx="456" cy="324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POWER</a:t>
                  </a:r>
                </a:p>
                <a:p>
                  <a:pPr algn="ctr"/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AND</a:t>
                  </a:r>
                </a:p>
                <a:p>
                  <a:pPr algn="ctr"/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CONTROL</a:t>
                  </a:r>
                </a:p>
              </p:txBody>
            </p:sp>
            <p:sp>
              <p:nvSpPr>
                <p:cNvPr id="42006" name="WordArt 2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323" y="3313"/>
                  <a:ext cx="1248" cy="272"/>
                </a:xfrm>
                <a:prstGeom prst="rect">
                  <a:avLst/>
                </a:prstGeom>
              </p:spPr>
              <p:txBody>
                <a:bodyPr spcFirstLastPara="1" wrap="none" fromWordArt="1">
                  <a:prstTxWarp prst="textArchUp">
                    <a:avLst>
                      <a:gd name="adj" fmla="val 10993700"/>
                    </a:avLst>
                  </a:prstTxWarp>
                </a:bodyPr>
                <a:lstStyle/>
                <a:p>
                  <a:pPr algn="ctr"/>
                  <a:r>
                    <a:rPr lang="en-US" sz="24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CULTURE</a:t>
                  </a:r>
                </a:p>
              </p:txBody>
            </p:sp>
            <p:sp>
              <p:nvSpPr>
                <p:cNvPr id="42007" name="WordArt 2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333" y="7267"/>
                  <a:ext cx="1248" cy="216"/>
                </a:xfrm>
                <a:prstGeom prst="rect">
                  <a:avLst/>
                </a:prstGeom>
              </p:spPr>
              <p:txBody>
                <a:bodyPr spcFirstLastPara="1" wrap="none" fromWordArt="1">
                  <a:prstTxWarp prst="textArchDown">
                    <a:avLst>
                      <a:gd name="adj" fmla="val 0"/>
                    </a:avLst>
                  </a:prstTxWarp>
                </a:bodyPr>
                <a:lstStyle/>
                <a:p>
                  <a:pPr algn="ctr"/>
                  <a:r>
                    <a:rPr lang="en-US" sz="24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CULTURE</a:t>
                  </a:r>
                </a:p>
              </p:txBody>
            </p:sp>
            <p:sp>
              <p:nvSpPr>
                <p:cNvPr id="42008" name="WordArt 23"/>
                <p:cNvSpPr>
                  <a:spLocks noChangeArrowheads="1" noChangeShapeType="1" noTextEdit="1"/>
                </p:cNvSpPr>
                <p:nvPr/>
              </p:nvSpPr>
              <p:spPr bwMode="auto">
                <a:xfrm rot="18294878">
                  <a:off x="-344" y="3726"/>
                  <a:ext cx="3166" cy="2296"/>
                </a:xfrm>
                <a:prstGeom prst="rect">
                  <a:avLst/>
                </a:prstGeom>
              </p:spPr>
              <p:txBody>
                <a:bodyPr spcFirstLastPara="1" wrap="none" fromWordArt="1">
                  <a:prstTxWarp prst="textArchUp">
                    <a:avLst>
                      <a:gd name="adj" fmla="val 12877316"/>
                    </a:avLst>
                  </a:prstTxWarp>
                </a:bodyPr>
                <a:lstStyle/>
                <a:p>
                  <a:pPr algn="ctr"/>
                  <a:r>
                    <a:rPr lang="en-US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norms rituals </a:t>
                  </a:r>
                  <a:r>
                    <a:rPr lang="en-US" kern="10" dirty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values </a:t>
                  </a:r>
                  <a:endParaRPr lang="en-US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endParaRPr>
                </a:p>
              </p:txBody>
            </p:sp>
            <p:sp>
              <p:nvSpPr>
                <p:cNvPr id="42009" name="WordArt 24"/>
                <p:cNvSpPr>
                  <a:spLocks noChangeArrowheads="1" noChangeShapeType="1" noTextEdit="1"/>
                </p:cNvSpPr>
                <p:nvPr/>
              </p:nvSpPr>
              <p:spPr bwMode="auto">
                <a:xfrm rot="3377326">
                  <a:off x="1688" y="3828"/>
                  <a:ext cx="2650" cy="1556"/>
                </a:xfrm>
                <a:prstGeom prst="rect">
                  <a:avLst/>
                </a:prstGeom>
              </p:spPr>
              <p:txBody>
                <a:bodyPr spcFirstLastPara="1" wrap="none" fromWordArt="1">
                  <a:prstTxWarp prst="textArchUp">
                    <a:avLst>
                      <a:gd name="adj" fmla="val 12295020"/>
                    </a:avLst>
                  </a:prstTxWarp>
                </a:bodyPr>
                <a:lstStyle/>
                <a:p>
                  <a:pPr algn="ctr"/>
                  <a:r>
                    <a:rPr lang="en-US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language traditions</a:t>
                  </a:r>
                </a:p>
              </p:txBody>
            </p:sp>
            <p:sp>
              <p:nvSpPr>
                <p:cNvPr id="42010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 rot="-7704845" flipH="1" flipV="1">
                  <a:off x="-518" y="5657"/>
                  <a:ext cx="2584" cy="1247"/>
                </a:xfrm>
                <a:prstGeom prst="rect">
                  <a:avLst/>
                </a:prstGeom>
              </p:spPr>
              <p:txBody>
                <a:bodyPr spcFirstLastPara="1" wrap="none" fromWordArt="1">
                  <a:prstTxWarp prst="textArchDown">
                    <a:avLst>
                      <a:gd name="adj" fmla="val 1113831"/>
                    </a:avLst>
                  </a:prstTxWarp>
                </a:bodyPr>
                <a:lstStyle/>
                <a:p>
                  <a:pPr algn="ctr"/>
                  <a:r>
                    <a:rPr lang="en-US" kern="10" dirty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  fads  </a:t>
                  </a:r>
                  <a:r>
                    <a:rPr lang="en-US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heroes  </a:t>
                  </a:r>
                  <a:r>
                    <a:rPr lang="en-US" kern="10" dirty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art </a:t>
                  </a:r>
                  <a:endParaRPr lang="en-US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endParaRPr>
                </a:p>
              </p:txBody>
            </p:sp>
            <p:sp>
              <p:nvSpPr>
                <p:cNvPr id="42011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 rot="7533308" flipH="1" flipV="1">
                  <a:off x="1152" y="4779"/>
                  <a:ext cx="3152" cy="2299"/>
                </a:xfrm>
                <a:prstGeom prst="rect">
                  <a:avLst/>
                </a:prstGeom>
              </p:spPr>
              <p:txBody>
                <a:bodyPr spcFirstLastPara="1" wrap="none" fromWordArt="1">
                  <a:prstTxWarp prst="textArchDown">
                    <a:avLst>
                      <a:gd name="adj" fmla="val 1954369"/>
                    </a:avLst>
                  </a:prstTxWarp>
                </a:bodyPr>
                <a:lstStyle/>
                <a:p>
                  <a:pPr algn="ctr"/>
                  <a:r>
                    <a:rPr lang="en-US" kern="10" dirty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  heroines </a:t>
                  </a:r>
                  <a:r>
                    <a:rPr lang="en-US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dances </a:t>
                  </a:r>
                  <a:r>
                    <a:rPr lang="en-US" kern="10" dirty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music   </a:t>
                  </a:r>
                  <a:endParaRPr lang="en-US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endParaRPr>
                </a:p>
              </p:txBody>
            </p:sp>
            <p:sp>
              <p:nvSpPr>
                <p:cNvPr id="42012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 rot="-3357691">
                  <a:off x="281" y="4155"/>
                  <a:ext cx="2250" cy="1652"/>
                </a:xfrm>
                <a:prstGeom prst="rect">
                  <a:avLst/>
                </a:prstGeom>
              </p:spPr>
              <p:txBody>
                <a:bodyPr spcFirstLastPara="1" wrap="none" fromWordArt="1">
                  <a:prstTxWarp prst="textArchUp">
                    <a:avLst>
                      <a:gd name="adj" fmla="val 13632492"/>
                    </a:avLst>
                  </a:prstTxWarp>
                </a:bodyPr>
                <a:lstStyle/>
                <a:p>
                  <a:pPr algn="ctr"/>
                  <a:r>
                    <a:rPr lang="en-US" sz="1400" kern="10" spc="-80" dirty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         Media </a:t>
                  </a:r>
                  <a:r>
                    <a:rPr lang="en-US" sz="1400" kern="10" spc="-8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police </a:t>
                  </a:r>
                  <a:r>
                    <a:rPr lang="en-US" sz="1400" kern="10" spc="-80" dirty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courts            </a:t>
                  </a:r>
                  <a:endParaRPr lang="en-US" sz="1400" kern="10" spc="-8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endParaRPr>
                </a:p>
              </p:txBody>
            </p:sp>
            <p:sp>
              <p:nvSpPr>
                <p:cNvPr id="42013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 rot="21399196">
                  <a:off x="973" y="5684"/>
                  <a:ext cx="2054" cy="1196"/>
                </a:xfrm>
                <a:prstGeom prst="rect">
                  <a:avLst/>
                </a:prstGeom>
              </p:spPr>
              <p:txBody>
                <a:bodyPr spcFirstLastPara="1" wrap="none" fromWordArt="1">
                  <a:prstTxWarp prst="textArchDown">
                    <a:avLst>
                      <a:gd name="adj" fmla="val 1699196"/>
                    </a:avLst>
                  </a:prstTxWarp>
                </a:bodyPr>
                <a:lstStyle/>
                <a:p>
                  <a:pPr algn="ctr"/>
                  <a:endParaRPr lang="en-US" sz="20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endParaRPr>
                </a:p>
              </p:txBody>
            </p:sp>
            <p:sp>
              <p:nvSpPr>
                <p:cNvPr id="42014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 rot="6979868" flipH="1" flipV="1">
                  <a:off x="1748" y="5406"/>
                  <a:ext cx="2072" cy="1030"/>
                </a:xfrm>
                <a:prstGeom prst="rect">
                  <a:avLst/>
                </a:prstGeom>
              </p:spPr>
              <p:txBody>
                <a:bodyPr spcFirstLastPara="1" wrap="none" fromWordArt="1">
                  <a:prstTxWarp prst="textArchDown">
                    <a:avLst>
                      <a:gd name="adj" fmla="val 1472064"/>
                    </a:avLst>
                  </a:prstTxWarp>
                </a:bodyPr>
                <a:lstStyle/>
                <a:p>
                  <a:pPr algn="ctr"/>
                  <a:r>
                    <a:rPr lang="en-US" sz="1600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work economics </a:t>
                  </a:r>
                  <a:r>
                    <a:rPr lang="en-US" sz="1600" kern="10" dirty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FFFFFF"/>
                      </a:solidFill>
                      <a:latin typeface="Arial Black"/>
                    </a:rPr>
                    <a:t>religion       </a:t>
                  </a:r>
                  <a:endParaRPr lang="en-US" sz="1600" kern="1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endParaRPr>
                </a:p>
              </p:txBody>
            </p:sp>
          </p:grpSp>
          <p:sp>
            <p:nvSpPr>
              <p:cNvPr id="41996" name="WordArt 30"/>
              <p:cNvSpPr>
                <a:spLocks noChangeArrowheads="1" noChangeShapeType="1" noTextEdit="1"/>
              </p:cNvSpPr>
              <p:nvPr/>
            </p:nvSpPr>
            <p:spPr bwMode="auto">
              <a:xfrm rot="69468">
                <a:off x="1525" y="4391"/>
                <a:ext cx="882" cy="420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1826900"/>
                  </a:avLst>
                </a:prstTxWarp>
              </a:bodyPr>
              <a:lstStyle/>
              <a:p>
                <a:pPr algn="ctr"/>
                <a:r>
                  <a:rPr lang="en-US" sz="1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VIOLENCE</a:t>
                </a:r>
              </a:p>
            </p:txBody>
          </p:sp>
          <p:sp>
            <p:nvSpPr>
              <p:cNvPr id="41997" name="WordArt 31"/>
              <p:cNvSpPr>
                <a:spLocks noChangeArrowheads="1" noChangeShapeType="1" noTextEdit="1"/>
              </p:cNvSpPr>
              <p:nvPr/>
            </p:nvSpPr>
            <p:spPr bwMode="auto">
              <a:xfrm rot="6630">
                <a:off x="1490" y="6100"/>
                <a:ext cx="882" cy="240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Down">
                  <a:avLst>
                    <a:gd name="adj" fmla="val 408186"/>
                  </a:avLst>
                </a:prstTxWarp>
              </a:bodyPr>
              <a:lstStyle/>
              <a:p>
                <a:pPr algn="ctr"/>
                <a:r>
                  <a:rPr lang="en-US" sz="1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VIOLENCE</a:t>
                </a:r>
              </a:p>
            </p:txBody>
          </p:sp>
          <p:sp>
            <p:nvSpPr>
              <p:cNvPr id="41998" name="WordArt 32"/>
              <p:cNvSpPr>
                <a:spLocks noChangeArrowheads="1" noChangeShapeType="1" noTextEdit="1"/>
              </p:cNvSpPr>
              <p:nvPr/>
            </p:nvSpPr>
            <p:spPr bwMode="auto">
              <a:xfrm rot="3228474">
                <a:off x="912" y="5659"/>
                <a:ext cx="710" cy="340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Down">
                  <a:avLst>
                    <a:gd name="adj" fmla="val 1315443"/>
                  </a:avLst>
                </a:prstTxWarp>
              </a:bodyPr>
              <a:lstStyle/>
              <a:p>
                <a:pPr algn="ctr"/>
                <a:r>
                  <a:rPr lang="en-US" sz="1600" kern="10" spc="-8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physical</a:t>
                </a:r>
              </a:p>
            </p:txBody>
          </p:sp>
          <p:sp>
            <p:nvSpPr>
              <p:cNvPr id="41999" name="WordArt 33"/>
              <p:cNvSpPr>
                <a:spLocks noChangeArrowheads="1" noChangeShapeType="1" noTextEdit="1"/>
              </p:cNvSpPr>
              <p:nvPr/>
            </p:nvSpPr>
            <p:spPr bwMode="auto">
              <a:xfrm rot="-3275621">
                <a:off x="1762" y="5055"/>
                <a:ext cx="1332" cy="1009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Down">
                  <a:avLst>
                    <a:gd name="adj" fmla="val 3643463"/>
                  </a:avLst>
                </a:prstTxWarp>
              </a:bodyPr>
              <a:lstStyle/>
              <a:p>
                <a:pPr algn="ctr"/>
                <a:r>
                  <a:rPr lang="en-US" sz="1600" kern="10" spc="-8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 Black"/>
                  </a:rPr>
                  <a:t>sexual</a:t>
                </a:r>
              </a:p>
            </p:txBody>
          </p:sp>
        </p:grpSp>
      </p:grpSp>
      <p:sp>
        <p:nvSpPr>
          <p:cNvPr id="41987" name="Rectangle 34"/>
          <p:cNvSpPr>
            <a:spLocks noChangeArrowheads="1"/>
          </p:cNvSpPr>
          <p:nvPr/>
        </p:nvSpPr>
        <p:spPr bwMode="auto">
          <a:xfrm>
            <a:off x="438150" y="-4989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41988" name="Rectangle 35"/>
          <p:cNvSpPr>
            <a:spLocks noChangeArrowheads="1"/>
          </p:cNvSpPr>
          <p:nvPr/>
        </p:nvSpPr>
        <p:spPr bwMode="auto">
          <a:xfrm>
            <a:off x="438150" y="4237038"/>
            <a:ext cx="91440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100">
                <a:cs typeface="Arial" charset="0"/>
              </a:rPr>
              <a:t> </a:t>
            </a:r>
            <a:endParaRPr lang="en-GB" sz="1100">
              <a:cs typeface="Times New Roman" pitchFamily="18" charset="0"/>
            </a:endParaRPr>
          </a:p>
          <a:p>
            <a:pPr eaLnBrk="0" hangingPunct="0"/>
            <a:endParaRPr lang="en-GB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99247-84D4-4E62-9902-2875E135F5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7" name="Picture 36" descr="Respect_Logo_small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231863"/>
            <a:ext cx="1085850" cy="361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01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WordArt 2"/>
          <p:cNvSpPr>
            <a:spLocks noChangeArrowheads="1" noChangeShapeType="1" noTextEdit="1"/>
          </p:cNvSpPr>
          <p:nvPr/>
        </p:nvSpPr>
        <p:spPr bwMode="auto">
          <a:xfrm>
            <a:off x="2627313" y="1052513"/>
            <a:ext cx="1733550" cy="755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* letting her initiate contact when &amp; if</a:t>
            </a:r>
          </a:p>
          <a:p>
            <a:pPr algn="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she chooses  * backing down &amp;</a:t>
            </a:r>
          </a:p>
          <a:p>
            <a:pPr algn="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leaving arguments * letting her</a:t>
            </a:r>
          </a:p>
          <a:p>
            <a:pPr algn="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leave arguments * letting</a:t>
            </a:r>
          </a:p>
          <a:p>
            <a:pPr algn="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your anger go / not</a:t>
            </a:r>
          </a:p>
          <a:p>
            <a:pPr algn="r"/>
            <a:r>
              <a:rPr lang="en-US" sz="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winding yourself up</a:t>
            </a:r>
          </a:p>
        </p:txBody>
      </p:sp>
      <p:grpSp>
        <p:nvGrpSpPr>
          <p:cNvPr id="44034" name="Group 3" descr="A model of an equal and non-controlling relationship"/>
          <p:cNvGrpSpPr>
            <a:grpSpLocks/>
          </p:cNvGrpSpPr>
          <p:nvPr/>
        </p:nvGrpSpPr>
        <p:grpSpPr bwMode="auto">
          <a:xfrm>
            <a:off x="1187450" y="0"/>
            <a:ext cx="6583363" cy="6308725"/>
            <a:chOff x="-158" y="-718"/>
            <a:chExt cx="4147" cy="3974"/>
          </a:xfrm>
        </p:grpSpPr>
        <p:sp>
          <p:nvSpPr>
            <p:cNvPr id="44038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88" y="594"/>
              <a:ext cx="1328" cy="3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 * listening to her anger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* respecting her anger as real 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&amp; as having real reasons * valuing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her feelings &amp; opinions * responding</a:t>
              </a:r>
            </a:p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              non-abusively</a:t>
              </a:r>
            </a:p>
          </p:txBody>
        </p:sp>
        <p:grpSp>
          <p:nvGrpSpPr>
            <p:cNvPr id="44039" name="Group 5"/>
            <p:cNvGrpSpPr>
              <a:grpSpLocks/>
            </p:cNvGrpSpPr>
            <p:nvPr/>
          </p:nvGrpSpPr>
          <p:grpSpPr bwMode="auto">
            <a:xfrm>
              <a:off x="-158" y="-718"/>
              <a:ext cx="4147" cy="3974"/>
              <a:chOff x="-158" y="-718"/>
              <a:chExt cx="4147" cy="3974"/>
            </a:xfrm>
          </p:grpSpPr>
          <p:sp>
            <p:nvSpPr>
              <p:cNvPr id="44040" name="AutoShape 6"/>
              <p:cNvSpPr>
                <a:spLocks noChangeArrowheads="1"/>
              </p:cNvSpPr>
              <p:nvPr/>
            </p:nvSpPr>
            <p:spPr bwMode="auto">
              <a:xfrm>
                <a:off x="-158" y="-718"/>
                <a:ext cx="4147" cy="3974"/>
              </a:xfrm>
              <a:custGeom>
                <a:avLst/>
                <a:gdLst>
                  <a:gd name="T0" fmla="*/ 76 w 21600"/>
                  <a:gd name="T1" fmla="*/ 0 h 21600"/>
                  <a:gd name="T2" fmla="*/ 22 w 21600"/>
                  <a:gd name="T3" fmla="*/ 20 h 21600"/>
                  <a:gd name="T4" fmla="*/ 0 w 21600"/>
                  <a:gd name="T5" fmla="*/ 67 h 21600"/>
                  <a:gd name="T6" fmla="*/ 22 w 21600"/>
                  <a:gd name="T7" fmla="*/ 115 h 21600"/>
                  <a:gd name="T8" fmla="*/ 76 w 21600"/>
                  <a:gd name="T9" fmla="*/ 134 h 21600"/>
                  <a:gd name="T10" fmla="*/ 131 w 21600"/>
                  <a:gd name="T11" fmla="*/ 115 h 21600"/>
                  <a:gd name="T12" fmla="*/ 153 w 21600"/>
                  <a:gd name="T13" fmla="*/ 67 h 21600"/>
                  <a:gd name="T14" fmla="*/ 131 w 21600"/>
                  <a:gd name="T15" fmla="*/ 2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2 w 21600"/>
                  <a:gd name="T25" fmla="*/ 3163 h 21600"/>
                  <a:gd name="T26" fmla="*/ 18438 w 21600"/>
                  <a:gd name="T27" fmla="*/ 18437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400" y="10800"/>
                    </a:moveTo>
                    <a:cubicBezTo>
                      <a:pt x="1400" y="15991"/>
                      <a:pt x="5609" y="20200"/>
                      <a:pt x="10800" y="20200"/>
                    </a:cubicBezTo>
                    <a:cubicBezTo>
                      <a:pt x="15991" y="20200"/>
                      <a:pt x="20200" y="15991"/>
                      <a:pt x="20200" y="10800"/>
                    </a:cubicBezTo>
                    <a:cubicBezTo>
                      <a:pt x="20200" y="5609"/>
                      <a:pt x="15991" y="1400"/>
                      <a:pt x="10800" y="1400"/>
                    </a:cubicBezTo>
                    <a:cubicBezTo>
                      <a:pt x="5609" y="1400"/>
                      <a:pt x="1400" y="5609"/>
                      <a:pt x="1400" y="108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 sz="1200">
                    <a:solidFill>
                      <a:srgbClr val="000000"/>
                    </a:solidFill>
                    <a:cs typeface="Times New Roman" pitchFamily="18" charset="0"/>
                  </a:rPr>
                  <a:t> </a:t>
                </a:r>
              </a:p>
              <a:p>
                <a:pPr eaLnBrk="0" hangingPunct="0"/>
                <a:endParaRPr lang="en-GB"/>
              </a:p>
            </p:txBody>
          </p:sp>
          <p:sp>
            <p:nvSpPr>
              <p:cNvPr id="44041" name="Oval 7"/>
              <p:cNvSpPr>
                <a:spLocks noChangeArrowheads="1"/>
              </p:cNvSpPr>
              <p:nvPr/>
            </p:nvSpPr>
            <p:spPr bwMode="auto">
              <a:xfrm>
                <a:off x="1513" y="787"/>
                <a:ext cx="864" cy="86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42" name="WordArt 8"/>
              <p:cNvSpPr>
                <a:spLocks noChangeArrowheads="1" noChangeShapeType="1" noTextEdit="1"/>
              </p:cNvSpPr>
              <p:nvPr/>
            </p:nvSpPr>
            <p:spPr bwMode="auto">
              <a:xfrm>
                <a:off x="1570" y="1104"/>
                <a:ext cx="726" cy="22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EQUALITY</a:t>
                </a:r>
              </a:p>
            </p:txBody>
          </p:sp>
          <p:grpSp>
            <p:nvGrpSpPr>
              <p:cNvPr id="44043" name="Group 9"/>
              <p:cNvGrpSpPr>
                <a:grpSpLocks/>
              </p:cNvGrpSpPr>
              <p:nvPr/>
            </p:nvGrpSpPr>
            <p:grpSpPr bwMode="auto">
              <a:xfrm>
                <a:off x="130" y="-537"/>
                <a:ext cx="3573" cy="3686"/>
                <a:chOff x="489" y="1872"/>
                <a:chExt cx="8932" cy="9216"/>
              </a:xfrm>
            </p:grpSpPr>
            <p:sp>
              <p:nvSpPr>
                <p:cNvPr id="44044" name="Line 10"/>
                <p:cNvSpPr>
                  <a:spLocks noChangeShapeType="1"/>
                </p:cNvSpPr>
                <p:nvPr/>
              </p:nvSpPr>
              <p:spPr bwMode="auto">
                <a:xfrm>
                  <a:off x="4955" y="2100"/>
                  <a:ext cx="0" cy="308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5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6107" y="5462"/>
                  <a:ext cx="3272" cy="58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6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5695" y="3044"/>
                  <a:ext cx="2120" cy="23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7" name="Line 13"/>
                <p:cNvSpPr>
                  <a:spLocks noChangeShapeType="1"/>
                </p:cNvSpPr>
                <p:nvPr/>
              </p:nvSpPr>
              <p:spPr bwMode="auto">
                <a:xfrm flipH="1" flipV="1">
                  <a:off x="2035" y="3128"/>
                  <a:ext cx="2200" cy="23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8" name="Line 14"/>
                <p:cNvSpPr>
                  <a:spLocks noChangeShapeType="1"/>
                </p:cNvSpPr>
                <p:nvPr/>
              </p:nvSpPr>
              <p:spPr bwMode="auto">
                <a:xfrm flipH="1" flipV="1">
                  <a:off x="535" y="5452"/>
                  <a:ext cx="3412" cy="7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9" name="Line 15"/>
                <p:cNvSpPr>
                  <a:spLocks noChangeShapeType="1"/>
                </p:cNvSpPr>
                <p:nvPr/>
              </p:nvSpPr>
              <p:spPr bwMode="auto">
                <a:xfrm>
                  <a:off x="5963" y="6768"/>
                  <a:ext cx="3148" cy="14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0" name="Line 16"/>
                <p:cNvSpPr>
                  <a:spLocks noChangeShapeType="1"/>
                </p:cNvSpPr>
                <p:nvPr/>
              </p:nvSpPr>
              <p:spPr bwMode="auto">
                <a:xfrm>
                  <a:off x="5377" y="7314"/>
                  <a:ext cx="1544" cy="301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1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799" y="6768"/>
                  <a:ext cx="3292" cy="143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2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3227" y="7274"/>
                  <a:ext cx="1480" cy="309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53" name="WordArt 1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95" y="1872"/>
                  <a:ext cx="4320" cy="1440"/>
                </a:xfrm>
                <a:prstGeom prst="rect">
                  <a:avLst/>
                </a:prstGeom>
              </p:spPr>
              <p:txBody>
                <a:bodyPr spcFirstLastPara="1" wrap="none" fromWordArt="1">
                  <a:prstTxWarp prst="textArchUp">
                    <a:avLst>
                      <a:gd name="adj" fmla="val 11808100"/>
                    </a:avLst>
                  </a:prstTxWarp>
                </a:bodyPr>
                <a:lstStyle/>
                <a:p>
                  <a:pPr algn="ctr"/>
                  <a:r>
                    <a:rPr lang="en-US" sz="24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NON-VIOLENCE</a:t>
                  </a:r>
                </a:p>
              </p:txBody>
            </p:sp>
            <p:sp>
              <p:nvSpPr>
                <p:cNvPr id="44054" name="WordArt 2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227" y="10368"/>
                  <a:ext cx="3456" cy="720"/>
                </a:xfrm>
                <a:prstGeom prst="rect">
                  <a:avLst/>
                </a:prstGeom>
              </p:spPr>
              <p:txBody>
                <a:bodyPr spcFirstLastPara="1" wrap="none" fromWordArt="1">
                  <a:prstTxWarp prst="textArchDown">
                    <a:avLst>
                      <a:gd name="adj" fmla="val 0"/>
                    </a:avLst>
                  </a:prstTxWarp>
                </a:bodyPr>
                <a:lstStyle/>
                <a:p>
                  <a:pPr algn="ctr"/>
                  <a:r>
                    <a:rPr lang="en-US" sz="24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NON-VIOLENCE</a:t>
                  </a:r>
                </a:p>
              </p:txBody>
            </p:sp>
            <p:sp>
              <p:nvSpPr>
                <p:cNvPr id="44055" name="WordArt 2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006" y="3192"/>
                  <a:ext cx="2356" cy="1187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* making her feel safe &amp; comfortable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to express herself &amp; do what she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chooses * seeking mutually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satisfying resolutions to conflict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* accepting change * being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willing to compromise</a:t>
                  </a:r>
                </a:p>
              </p:txBody>
            </p:sp>
            <p:sp>
              <p:nvSpPr>
                <p:cNvPr id="44056" name="WordArt 2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063" y="2280"/>
                  <a:ext cx="2415" cy="81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FAIRNESS,</a:t>
                  </a:r>
                </a:p>
                <a:p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NEGOTIATION &amp; NON-</a:t>
                  </a:r>
                </a:p>
                <a:p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THREATENING BEHAVIOUR</a:t>
                  </a:r>
                </a:p>
              </p:txBody>
            </p:sp>
            <p:sp>
              <p:nvSpPr>
                <p:cNvPr id="44057" name="WordArt 2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62" y="4016"/>
                  <a:ext cx="1368" cy="23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RESPECT</a:t>
                  </a:r>
                </a:p>
              </p:txBody>
            </p:sp>
            <p:sp>
              <p:nvSpPr>
                <p:cNvPr id="44058" name="WordArt 2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6261" y="4537"/>
                  <a:ext cx="2549" cy="937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     * listening to her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  non-judgmentally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* being emotionally supportive,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affirming &amp; understanding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* valuing her opinions</a:t>
                  </a:r>
                </a:p>
              </p:txBody>
            </p:sp>
            <p:sp>
              <p:nvSpPr>
                <p:cNvPr id="44059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01" y="5951"/>
                  <a:ext cx="2370" cy="209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TRUST &amp; SUPPORT</a:t>
                  </a:r>
                </a:p>
              </p:txBody>
            </p:sp>
            <p:sp>
              <p:nvSpPr>
                <p:cNvPr id="44060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6343" y="6287"/>
                  <a:ext cx="3078" cy="981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* respecting her right to have her own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feelings, friends, activities &amp; opinions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* not expecting her to take care of your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      insecurities * supporting her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              goals in life</a:t>
                  </a:r>
                </a:p>
              </p:txBody>
            </p:sp>
            <p:sp>
              <p:nvSpPr>
                <p:cNvPr id="44061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684" y="7365"/>
                  <a:ext cx="1865" cy="42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HONESTY &amp;</a:t>
                  </a:r>
                </a:p>
                <a:p>
                  <a:pPr algn="ctr"/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ACCOUNTABILITY</a:t>
                  </a:r>
                </a:p>
              </p:txBody>
            </p:sp>
            <p:sp>
              <p:nvSpPr>
                <p:cNvPr id="44062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6069" y="8005"/>
                  <a:ext cx="2805" cy="11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* accepting responsibility for self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* acknowledging past use of violence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* being answerable for past violence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 &amp; its effects * admitting being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   wrong * communicating openly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     &amp; truthfully</a:t>
                  </a:r>
                </a:p>
              </p:txBody>
            </p:sp>
            <p:sp>
              <p:nvSpPr>
                <p:cNvPr id="44063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442" y="7960"/>
                  <a:ext cx="1250" cy="46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RESPONSIBLE</a:t>
                  </a:r>
                </a:p>
                <a:p>
                  <a:pPr algn="ctr"/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PARENTING</a:t>
                  </a:r>
                </a:p>
              </p:txBody>
            </p:sp>
            <p:sp>
              <p:nvSpPr>
                <p:cNvPr id="44064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854" y="8630"/>
                  <a:ext cx="2435" cy="12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* keeping child contact</a:t>
                  </a:r>
                </a:p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a separate issue * if necessary,</a:t>
                  </a:r>
                </a:p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using legal &amp; other forms of</a:t>
                  </a:r>
                </a:p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mediation to support you in this</a:t>
                  </a:r>
                </a:p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* sharing parental responsibilities</a:t>
                  </a:r>
                </a:p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* being a positive, respectful, non-</a:t>
                  </a:r>
                </a:p>
              </p:txBody>
            </p:sp>
            <p:sp>
              <p:nvSpPr>
                <p:cNvPr id="44065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992" y="7240"/>
                  <a:ext cx="1220" cy="46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SEXUAL</a:t>
                  </a:r>
                </a:p>
                <a:p>
                  <a:pPr algn="ctr"/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  RESPECT</a:t>
                  </a:r>
                </a:p>
              </p:txBody>
            </p:sp>
            <p:sp>
              <p:nvSpPr>
                <p:cNvPr id="44066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067" y="7970"/>
                  <a:ext cx="3130" cy="8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     * respecting that it's her body &amp; her right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to consent or not  * taking 'no' for an answer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* sexual honesty &amp; openness  * giving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    love &amp; affection without strings</a:t>
                  </a:r>
                </a:p>
              </p:txBody>
            </p:sp>
            <p:sp>
              <p:nvSpPr>
                <p:cNvPr id="44067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934" y="9970"/>
                  <a:ext cx="2385" cy="38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violent role-model for the children</a:t>
                  </a:r>
                </a:p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* good-enough parenting</a:t>
                  </a:r>
                </a:p>
              </p:txBody>
            </p:sp>
            <p:sp>
              <p:nvSpPr>
                <p:cNvPr id="44068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9" y="5700"/>
                  <a:ext cx="2175" cy="63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ECONOMIC</a:t>
                  </a:r>
                </a:p>
                <a:p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PARTNERSHIP &amp; SHARED</a:t>
                  </a:r>
                </a:p>
                <a:p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RESPONSIBILITY</a:t>
                  </a:r>
                </a:p>
              </p:txBody>
            </p:sp>
            <p:sp>
              <p:nvSpPr>
                <p:cNvPr id="44069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89" y="6420"/>
                  <a:ext cx="3495" cy="93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* making financial and other major family 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decisions together  * respecting her right to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choose what's best for her &amp; do it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 * mutually agreeing on a  fair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   distribution of work</a:t>
                  </a:r>
                </a:p>
              </p:txBody>
            </p:sp>
            <p:sp>
              <p:nvSpPr>
                <p:cNvPr id="44070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302" y="8900"/>
                  <a:ext cx="2540" cy="66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   attached  * being sexually affirming 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         * taking responsibility for safe</a:t>
                  </a:r>
                </a:p>
                <a:p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             sex  * mutuality</a:t>
                  </a:r>
                </a:p>
              </p:txBody>
            </p:sp>
            <p:sp>
              <p:nvSpPr>
                <p:cNvPr id="44071" name="WordArt 3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444" y="3795"/>
                  <a:ext cx="1275" cy="71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RESPECTING </a:t>
                  </a:r>
                </a:p>
                <a:p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WOMEN'S</a:t>
                  </a:r>
                </a:p>
                <a:p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ANGER</a:t>
                  </a:r>
                </a:p>
              </p:txBody>
            </p:sp>
            <p:sp>
              <p:nvSpPr>
                <p:cNvPr id="44072" name="WordArt 3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239" y="2595"/>
                  <a:ext cx="1605" cy="1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r"/>
                  <a:r>
                    <a:rPr lang="en-US" sz="12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LETTING GO</a:t>
                  </a:r>
                </a:p>
              </p:txBody>
            </p:sp>
            <p:sp>
              <p:nvSpPr>
                <p:cNvPr id="44073" name="WordArt 3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69" y="4420"/>
                  <a:ext cx="1335" cy="38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* finding your own</a:t>
                  </a:r>
                </a:p>
                <a:p>
                  <a:pPr algn="ctr"/>
                  <a:r>
                    <a:rPr lang="en-US" sz="8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latin typeface="Arial"/>
                      <a:cs typeface="Arial"/>
                    </a:rPr>
                    <a:t>  support network</a:t>
                  </a:r>
                </a:p>
              </p:txBody>
            </p:sp>
          </p:grpSp>
        </p:grpSp>
      </p:grpSp>
      <p:sp>
        <p:nvSpPr>
          <p:cNvPr id="44035" name="Text Box 40"/>
          <p:cNvSpPr txBox="1"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bIns="0"/>
          <a:lstStyle/>
          <a:p>
            <a:pPr algn="ctr"/>
            <a:r>
              <a:rPr lang="en-GB" sz="2600" b="1">
                <a:cs typeface="Times New Roman" pitchFamily="18" charset="0"/>
              </a:rPr>
              <a:t>A model of an equal and non-controlling relationship</a:t>
            </a:r>
          </a:p>
          <a:p>
            <a:pPr eaLnBrk="0" hangingPunct="0"/>
            <a:endParaRPr lang="en-GB"/>
          </a:p>
        </p:txBody>
      </p:sp>
      <p:sp>
        <p:nvSpPr>
          <p:cNvPr id="44036" name="Rectangle 41"/>
          <p:cNvSpPr>
            <a:spLocks noChangeArrowheads="1"/>
          </p:cNvSpPr>
          <p:nvPr/>
        </p:nvSpPr>
        <p:spPr bwMode="auto">
          <a:xfrm>
            <a:off x="252413" y="-966788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solidFill>
                  <a:srgbClr val="000000"/>
                </a:solidFill>
                <a:cs typeface="Arial" charset="0"/>
              </a:rPr>
              <a:t> </a:t>
            </a:r>
            <a:endParaRPr lang="en-GB" sz="120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endParaRPr lang="en-GB"/>
          </a:p>
        </p:txBody>
      </p:sp>
      <p:sp>
        <p:nvSpPr>
          <p:cNvPr id="44037" name="Rectangle 42"/>
          <p:cNvSpPr>
            <a:spLocks noChangeArrowheads="1"/>
          </p:cNvSpPr>
          <p:nvPr/>
        </p:nvSpPr>
        <p:spPr bwMode="auto">
          <a:xfrm>
            <a:off x="252413" y="7450138"/>
            <a:ext cx="9144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cs typeface="Times New Roman" pitchFamily="18" charset="0"/>
              </a:rPr>
              <a:t/>
            </a:r>
            <a:br>
              <a:rPr lang="en-GB" sz="1200">
                <a:cs typeface="Times New Roman" pitchFamily="18" charset="0"/>
              </a:rPr>
            </a:br>
            <a:endParaRPr lang="en-GB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99247-84D4-4E62-9902-2875E135F5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44" name="Picture 43" descr="Respect_Logo_small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02" y="287338"/>
            <a:ext cx="1085850" cy="361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19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824</Words>
  <Application>Microsoft Office PowerPoint</Application>
  <PresentationFormat>On-screen Show (4:3)</PresentationFormat>
  <Paragraphs>211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 carnell</dc:creator>
  <cp:lastModifiedBy>McComb, Steve</cp:lastModifiedBy>
  <cp:revision>2</cp:revision>
  <dcterms:created xsi:type="dcterms:W3CDTF">2016-01-25T15:26:15Z</dcterms:created>
  <dcterms:modified xsi:type="dcterms:W3CDTF">2020-05-29T15:02:50Z</dcterms:modified>
</cp:coreProperties>
</file>